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56" r:id="rId2"/>
    <p:sldId id="257" r:id="rId3"/>
    <p:sldId id="605" r:id="rId4"/>
    <p:sldId id="606" r:id="rId5"/>
    <p:sldId id="265" r:id="rId6"/>
    <p:sldId id="414" r:id="rId7"/>
    <p:sldId id="619" r:id="rId8"/>
    <p:sldId id="557" r:id="rId9"/>
    <p:sldId id="560" r:id="rId10"/>
    <p:sldId id="570" r:id="rId11"/>
    <p:sldId id="572" r:id="rId12"/>
    <p:sldId id="607" r:id="rId13"/>
    <p:sldId id="585" r:id="rId14"/>
    <p:sldId id="588" r:id="rId15"/>
    <p:sldId id="594" r:id="rId16"/>
    <p:sldId id="596" r:id="rId17"/>
    <p:sldId id="608" r:id="rId18"/>
    <p:sldId id="611" r:id="rId19"/>
    <p:sldId id="591" r:id="rId20"/>
    <p:sldId id="592" r:id="rId21"/>
    <p:sldId id="593" r:id="rId22"/>
    <p:sldId id="609" r:id="rId23"/>
    <p:sldId id="618" r:id="rId24"/>
    <p:sldId id="610" r:id="rId25"/>
    <p:sldId id="598" r:id="rId26"/>
    <p:sldId id="599" r:id="rId27"/>
    <p:sldId id="600" r:id="rId28"/>
    <p:sldId id="617" r:id="rId29"/>
    <p:sldId id="597" r:id="rId30"/>
    <p:sldId id="614" r:id="rId31"/>
    <p:sldId id="601" r:id="rId32"/>
    <p:sldId id="602" r:id="rId33"/>
    <p:sldId id="603" r:id="rId34"/>
    <p:sldId id="604" r:id="rId35"/>
    <p:sldId id="615" r:id="rId36"/>
    <p:sldId id="613" r:id="rId37"/>
    <p:sldId id="616" r:id="rId38"/>
    <p:sldId id="612" r:id="rId39"/>
    <p:sldId id="492" r:id="rId40"/>
    <p:sldId id="26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27"/>
  </p:normalViewPr>
  <p:slideViewPr>
    <p:cSldViewPr snapToGrid="0">
      <p:cViewPr varScale="1">
        <p:scale>
          <a:sx n="104" d="100"/>
          <a:sy n="104" d="100"/>
        </p:scale>
        <p:origin x="20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B5DEA1A-00E4-412C-844C-9A65D4CD6587}">
      <dgm:prSet/>
      <dgm:spPr/>
      <dgm:t>
        <a:bodyPr/>
        <a:lstStyle/>
        <a:p>
          <a:r>
            <a:rPr lang="en-US" baseline="0"/>
            <a:t>Windows: ALT + CTRL + i</a:t>
          </a:r>
          <a:endParaRPr lang="en-US"/>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a:t>Mac: CMD + OPT + i</a:t>
          </a:r>
          <a:endParaRPr lang="en-US"/>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B5DEA1A-00E4-412C-844C-9A65D4CD6587}">
      <dgm:prSet/>
      <dgm:spPr/>
      <dgm:t>
        <a:bodyPr/>
        <a:lstStyle/>
        <a:p>
          <a:r>
            <a:rPr lang="en-US" baseline="0" dirty="0"/>
            <a:t>Windows: CTRL + SHIFT + ENTER</a:t>
          </a:r>
          <a:endParaRPr lang="en-US" dirty="0"/>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dirty="0"/>
            <a:t>Mac: CMD + SHIFT + ENTER</a:t>
          </a:r>
          <a:endParaRPr lang="en-US" dirty="0"/>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Windows: ALT + CTRL + i</a:t>
          </a:r>
          <a:endParaRPr lang="en-US" sz="5500" kern="120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Mac: CMD + OPT + i</a:t>
          </a:r>
          <a:endParaRPr lang="en-US" sz="5500" kern="1200"/>
        </a:p>
      </dsp:txBody>
      <dsp:txXfrm>
        <a:off x="5631724" y="986303"/>
        <a:ext cx="4009891" cy="2489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Windows: CTRL + SHIFT + ENTER</a:t>
          </a:r>
          <a:endParaRPr lang="en-US" sz="5300" kern="1200" dirty="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Mac: CMD + SHIFT + ENTER</a:t>
          </a:r>
          <a:endParaRPr lang="en-US" sz="5300" kern="1200" dirty="0"/>
        </a:p>
      </dsp:txBody>
      <dsp:txXfrm>
        <a:off x="5631724" y="986303"/>
        <a:ext cx="4009891" cy="2489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311E3-94BC-8748-A2C2-27EC12D52DD9}" type="datetimeFigureOut">
              <a:rPr lang="en-US" smtClean="0"/>
              <a:t>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63251-DC62-BD42-8D3D-69F90D1A6166}" type="slidenum">
              <a:rPr lang="en-US" smtClean="0"/>
              <a:t>‹#›</a:t>
            </a:fld>
            <a:endParaRPr lang="en-US"/>
          </a:p>
        </p:txBody>
      </p:sp>
    </p:spTree>
    <p:extLst>
      <p:ext uri="{BB962C8B-B14F-4D97-AF65-F5344CB8AC3E}">
        <p14:creationId xmlns:p14="http://schemas.microsoft.com/office/powerpoint/2010/main" val="328970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55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1336123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4931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4FB47BF-B8E8-4041-8934-87AA6A89E211}"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8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299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53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baseline="0"/>
            </a:lvl1pPr>
            <a:lvl2pPr>
              <a:defRPr sz="2400" baseline="0"/>
            </a:lvl2pPr>
            <a:lvl3pPr>
              <a:defRPr sz="2000" baseline="0"/>
            </a:lvl3pPr>
            <a:lvl4pPr>
              <a:defRPr sz="1600" baseline="0"/>
            </a:lvl4pPr>
            <a:lvl5pPr>
              <a:defRPr sz="12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FB47BF-B8E8-4041-8934-87AA6A89E211}"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21751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FB47BF-B8E8-4041-8934-87AA6A89E211}"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8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FB47BF-B8E8-4041-8934-87AA6A89E211}"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673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FB47BF-B8E8-4041-8934-87AA6A89E211}"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82872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FB47BF-B8E8-4041-8934-87AA6A89E211}"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297103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FB47BF-B8E8-4041-8934-87AA6A89E211}" type="datetimeFigureOut">
              <a:rPr lang="en-US" smtClean="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17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47434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B47BF-B8E8-4041-8934-87AA6A89E211}" type="datetimeFigureOut">
              <a:rPr lang="en-US" smtClean="0"/>
              <a:t>4/20/23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9C9820B-5F7F-494B-AE4C-9AA666EC5AC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109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38BC-DE30-88B8-85B3-16645958C3BA}"/>
              </a:ext>
            </a:extLst>
          </p:cNvPr>
          <p:cNvSpPr>
            <a:spLocks noGrp="1"/>
          </p:cNvSpPr>
          <p:nvPr>
            <p:ph type="ctrTitle"/>
          </p:nvPr>
        </p:nvSpPr>
        <p:spPr/>
        <p:txBody>
          <a:bodyPr/>
          <a:lstStyle/>
          <a:p>
            <a:r>
              <a:rPr lang="en-US" dirty="0"/>
              <a:t>R Markdown to Quarto: Supporting Reproducibility</a:t>
            </a:r>
          </a:p>
        </p:txBody>
      </p:sp>
      <p:sp>
        <p:nvSpPr>
          <p:cNvPr id="3" name="Subtitle 2">
            <a:extLst>
              <a:ext uri="{FF2B5EF4-FFF2-40B4-BE49-F238E27FC236}">
                <a16:creationId xmlns:a16="http://schemas.microsoft.com/office/drawing/2014/main" id="{9C2AF970-6663-738D-0FC1-737820DFDF0F}"/>
              </a:ext>
            </a:extLst>
          </p:cNvPr>
          <p:cNvSpPr>
            <a:spLocks noGrp="1"/>
          </p:cNvSpPr>
          <p:nvPr>
            <p:ph type="subTitle" idx="1"/>
          </p:nvPr>
        </p:nvSpPr>
        <p:spPr/>
        <p:txBody>
          <a:bodyPr>
            <a:normAutofit/>
          </a:bodyPr>
          <a:lstStyle/>
          <a:p>
            <a:r>
              <a:rPr lang="en-US" sz="2800" b="1" dirty="0"/>
              <a:t>Databases to Dashboards</a:t>
            </a:r>
          </a:p>
          <a:p>
            <a:r>
              <a:rPr lang="en-US" sz="2800" dirty="0"/>
              <a:t>Lesson 1</a:t>
            </a:r>
          </a:p>
        </p:txBody>
      </p:sp>
    </p:spTree>
    <p:extLst>
      <p:ext uri="{BB962C8B-B14F-4D97-AF65-F5344CB8AC3E}">
        <p14:creationId xmlns:p14="http://schemas.microsoft.com/office/powerpoint/2010/main" val="296591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grpSp>
        <p:nvGrpSpPr>
          <p:cNvPr id="14" name="Group 13">
            <a:extLst>
              <a:ext uri="{FF2B5EF4-FFF2-40B4-BE49-F238E27FC236}">
                <a16:creationId xmlns:a16="http://schemas.microsoft.com/office/drawing/2014/main" id="{672ED7D9-2653-F52E-615A-B579BC9D05B9}"/>
              </a:ext>
            </a:extLst>
          </p:cNvPr>
          <p:cNvGrpSpPr/>
          <p:nvPr/>
        </p:nvGrpSpPr>
        <p:grpSpPr>
          <a:xfrm>
            <a:off x="2748485" y="5798324"/>
            <a:ext cx="3721889" cy="1139401"/>
            <a:chOff x="2748485" y="5798324"/>
            <a:chExt cx="3721889" cy="1139401"/>
          </a:xfrm>
        </p:grpSpPr>
        <p:cxnSp>
          <p:nvCxnSpPr>
            <p:cNvPr id="11" name="Straight Arrow Connector 10">
              <a:extLst>
                <a:ext uri="{FF2B5EF4-FFF2-40B4-BE49-F238E27FC236}">
                  <a16:creationId xmlns:a16="http://schemas.microsoft.com/office/drawing/2014/main" id="{DCE94DEB-6A1F-E724-45E5-B1E7914D3F9B}"/>
                </a:ext>
              </a:extLst>
            </p:cNvPr>
            <p:cNvCxnSpPr>
              <a:cxnSpLocks/>
            </p:cNvCxnSpPr>
            <p:nvPr/>
          </p:nvCxnSpPr>
          <p:spPr>
            <a:xfrm flipH="1" flipV="1">
              <a:off x="2748485" y="5798324"/>
              <a:ext cx="750089" cy="582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008FA5-39EE-1F56-143E-063996B2D5CB}"/>
                </a:ext>
              </a:extLst>
            </p:cNvPr>
            <p:cNvSpPr txBox="1"/>
            <p:nvPr/>
          </p:nvSpPr>
          <p:spPr>
            <a:xfrm>
              <a:off x="3641617" y="6291394"/>
              <a:ext cx="2828757" cy="646331"/>
            </a:xfrm>
            <a:prstGeom prst="rect">
              <a:avLst/>
            </a:prstGeom>
            <a:noFill/>
          </p:spPr>
          <p:txBody>
            <a:bodyPr wrap="square" rtlCol="0">
              <a:spAutoFit/>
            </a:bodyPr>
            <a:lstStyle/>
            <a:p>
              <a:r>
                <a:rPr lang="en-US" dirty="0"/>
                <a:t>Note how options are added to the chunk</a:t>
              </a:r>
            </a:p>
          </p:txBody>
        </p:sp>
      </p:grpSp>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1207468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DDD-9A17-952C-8E79-380AD5BF8C6D}"/>
              </a:ext>
            </a:extLst>
          </p:cNvPr>
          <p:cNvPicPr>
            <a:picLocks noChangeAspect="1"/>
          </p:cNvPicPr>
          <p:nvPr/>
        </p:nvPicPr>
        <p:blipFill>
          <a:blip r:embed="rId2"/>
          <a:stretch>
            <a:fillRect/>
          </a:stretch>
        </p:blipFill>
        <p:spPr>
          <a:xfrm>
            <a:off x="-1" y="-432758"/>
            <a:ext cx="13058295" cy="7290758"/>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2159841" y="206678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43633-5022-153D-154D-50675818B050}"/>
              </a:ext>
            </a:extLst>
          </p:cNvPr>
          <p:cNvPicPr>
            <a:picLocks noChangeAspect="1"/>
          </p:cNvPicPr>
          <p:nvPr/>
        </p:nvPicPr>
        <p:blipFill>
          <a:blip r:embed="rId2"/>
          <a:stretch>
            <a:fillRect/>
          </a:stretch>
        </p:blipFill>
        <p:spPr>
          <a:xfrm>
            <a:off x="-1" y="-479328"/>
            <a:ext cx="13122529" cy="7337328"/>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flipH="1">
            <a:off x="6095999" y="2547464"/>
            <a:ext cx="15452" cy="100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4155558" y="2024244"/>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2286442" y="1765265"/>
            <a:ext cx="995679" cy="81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3282121" y="1501024"/>
            <a:ext cx="2235195" cy="523220"/>
          </a:xfrm>
          <a:prstGeom prst="rect">
            <a:avLst/>
          </a:prstGeom>
          <a:noFill/>
        </p:spPr>
        <p:txBody>
          <a:bodyPr wrap="square" rtlCol="0">
            <a:spAutoFit/>
          </a:bodyPr>
          <a:lstStyle/>
          <a:p>
            <a:r>
              <a:rPr lang="en-US" sz="2800" dirty="0"/>
              <a:t>Update title</a:t>
            </a:r>
          </a:p>
        </p:txBody>
      </p:sp>
    </p:spTree>
    <p:extLst>
      <p:ext uri="{BB962C8B-B14F-4D97-AF65-F5344CB8AC3E}">
        <p14:creationId xmlns:p14="http://schemas.microsoft.com/office/powerpoint/2010/main" val="2955446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77079"/>
            <a:ext cx="13069777" cy="733507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6892379" y="1955310"/>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823083" y="1813084"/>
            <a:ext cx="3880883" cy="523220"/>
          </a:xfrm>
          <a:prstGeom prst="rect">
            <a:avLst/>
          </a:prstGeom>
          <a:noFill/>
        </p:spPr>
        <p:txBody>
          <a:bodyPr wrap="square" rtlCol="0">
            <a:spAutoFit/>
          </a:bodyPr>
          <a:lstStyle/>
          <a:p>
            <a:r>
              <a:rPr lang="en-US" sz="2800" dirty="0"/>
              <a:t>Execute code chunk</a:t>
            </a:r>
          </a:p>
        </p:txBody>
      </p:sp>
    </p:spTree>
    <p:extLst>
      <p:ext uri="{BB962C8B-B14F-4D97-AF65-F5344CB8AC3E}">
        <p14:creationId xmlns:p14="http://schemas.microsoft.com/office/powerpoint/2010/main" val="2065332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63826"/>
            <a:ext cx="13046163" cy="7321826"/>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2801673" y="1246760"/>
            <a:ext cx="654493" cy="589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3553185" y="1574430"/>
            <a:ext cx="3880883" cy="523220"/>
          </a:xfrm>
          <a:prstGeom prst="rect">
            <a:avLst/>
          </a:prstGeom>
          <a:noFill/>
        </p:spPr>
        <p:txBody>
          <a:bodyPr wrap="square" rtlCol="0">
            <a:spAutoFit/>
          </a:bodyPr>
          <a:lstStyle/>
          <a:p>
            <a:r>
              <a:rPr lang="en-US" sz="2800" dirty="0"/>
              <a:t>Knit document</a:t>
            </a:r>
          </a:p>
        </p:txBody>
      </p:sp>
    </p:spTree>
    <p:extLst>
      <p:ext uri="{BB962C8B-B14F-4D97-AF65-F5344CB8AC3E}">
        <p14:creationId xmlns:p14="http://schemas.microsoft.com/office/powerpoint/2010/main" val="913740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32700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C4BE25-2ED3-07FD-DB5C-04A5E57A6533}"/>
              </a:ext>
            </a:extLst>
          </p:cNvPr>
          <p:cNvPicPr>
            <a:picLocks noChangeAspect="1"/>
          </p:cNvPicPr>
          <p:nvPr/>
        </p:nvPicPr>
        <p:blipFill>
          <a:blip r:embed="rId2"/>
          <a:stretch>
            <a:fillRect/>
          </a:stretch>
        </p:blipFill>
        <p:spPr>
          <a:xfrm>
            <a:off x="1430136" y="0"/>
            <a:ext cx="9331727" cy="7474226"/>
          </a:xfrm>
          <a:prstGeom prst="rect">
            <a:avLst/>
          </a:prstGeom>
        </p:spPr>
      </p:pic>
    </p:spTree>
    <p:extLst>
      <p:ext uri="{BB962C8B-B14F-4D97-AF65-F5344CB8AC3E}">
        <p14:creationId xmlns:p14="http://schemas.microsoft.com/office/powerpoint/2010/main" val="3303518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TextBox 2">
            <a:extLst>
              <a:ext uri="{FF2B5EF4-FFF2-40B4-BE49-F238E27FC236}">
                <a16:creationId xmlns:a16="http://schemas.microsoft.com/office/drawing/2014/main" id="{A22EF146-AF53-DE37-96C2-108C00534FBC}"/>
              </a:ext>
            </a:extLst>
          </p:cNvPr>
          <p:cNvSpPr txBox="1"/>
          <p:nvPr/>
        </p:nvSpPr>
        <p:spPr>
          <a:xfrm>
            <a:off x="5977967" y="1464020"/>
            <a:ext cx="5189905" cy="584775"/>
          </a:xfrm>
          <a:prstGeom prst="rect">
            <a:avLst/>
          </a:prstGeom>
          <a:noFill/>
        </p:spPr>
        <p:txBody>
          <a:bodyPr wrap="square" rtlCol="0">
            <a:spAutoFit/>
          </a:bodyPr>
          <a:lstStyle/>
          <a:p>
            <a:r>
              <a:rPr lang="en-US" sz="3200" dirty="0"/>
              <a:t>Chunk names must be unique!</a:t>
            </a:r>
          </a:p>
        </p:txBody>
      </p:sp>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177209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7B92CE-8F29-C19B-C4AF-8DA2C1A227CE}"/>
              </a:ext>
            </a:extLst>
          </p:cNvPr>
          <p:cNvPicPr>
            <a:picLocks noChangeAspect="1"/>
          </p:cNvPicPr>
          <p:nvPr/>
        </p:nvPicPr>
        <p:blipFill>
          <a:blip r:embed="rId2"/>
          <a:stretch>
            <a:fillRect/>
          </a:stretch>
        </p:blipFill>
        <p:spPr>
          <a:xfrm>
            <a:off x="0" y="-37107"/>
            <a:ext cx="12112487" cy="7319262"/>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5466553" y="582361"/>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6096000" y="844832"/>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594376" y="3873606"/>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12950" y="3611996"/>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FCF784-284B-097F-1D03-898ACAFF7DC6}"/>
              </a:ext>
            </a:extLst>
          </p:cNvPr>
          <p:cNvPicPr>
            <a:picLocks noChangeAspect="1"/>
          </p:cNvPicPr>
          <p:nvPr/>
        </p:nvPicPr>
        <p:blipFill>
          <a:blip r:embed="rId2"/>
          <a:stretch>
            <a:fillRect/>
          </a:stretch>
        </p:blipFill>
        <p:spPr>
          <a:xfrm>
            <a:off x="-1" y="0"/>
            <a:ext cx="12416401" cy="7513983"/>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55265" y="3993287"/>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4110452"/>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Add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15048147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5795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Execute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35897491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7910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D6A6-4B19-E0AC-26D3-EC0BB647694E}"/>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3912A655-D857-16A1-2B8F-D345EB72794B}"/>
              </a:ext>
            </a:extLst>
          </p:cNvPr>
          <p:cNvSpPr>
            <a:spLocks noGrp="1"/>
          </p:cNvSpPr>
          <p:nvPr>
            <p:ph idx="1"/>
          </p:nvPr>
        </p:nvSpPr>
        <p:spPr>
          <a:xfrm>
            <a:off x="4572000" y="2286000"/>
            <a:ext cx="7500729" cy="4023360"/>
          </a:xfrm>
        </p:spPr>
        <p:txBody>
          <a:bodyPr/>
          <a:lstStyle/>
          <a:p>
            <a:pPr marL="514350" indent="-514350">
              <a:buFont typeface="+mj-lt"/>
              <a:buAutoNum type="arabicPeriod"/>
            </a:pPr>
            <a:r>
              <a:rPr lang="en-US" dirty="0"/>
              <a:t>At the bottom of your document insert a code chunk into white space using Insert button on top right of code window</a:t>
            </a:r>
          </a:p>
          <a:p>
            <a:pPr marL="514350" indent="-514350">
              <a:buFont typeface="+mj-lt"/>
              <a:buAutoNum type="arabicPeriod"/>
            </a:pPr>
            <a:r>
              <a:rPr lang="en-US" dirty="0"/>
              <a:t>Type the following into your new code chunk: </a:t>
            </a:r>
          </a:p>
          <a:p>
            <a:pPr marL="457200" lvl="1" indent="0">
              <a:buNone/>
            </a:pPr>
            <a:r>
              <a:rPr lang="en-US" sz="3600" dirty="0">
                <a:solidFill>
                  <a:schemeClr val="accent4">
                    <a:lumMod val="75000"/>
                  </a:schemeClr>
                </a:solidFill>
              </a:rPr>
              <a:t>mean(c(10, 20, 30))</a:t>
            </a:r>
          </a:p>
          <a:p>
            <a:pPr marL="514350" indent="-514350">
              <a:buFont typeface="+mj-lt"/>
              <a:buAutoNum type="arabicPeriod"/>
            </a:pPr>
            <a:r>
              <a:rPr lang="en-US" dirty="0"/>
              <a:t>Execute code chunk by pressing Run button on top right of code chunk</a:t>
            </a:r>
          </a:p>
          <a:p>
            <a:endParaRPr lang="en-US" dirty="0"/>
          </a:p>
        </p:txBody>
      </p:sp>
      <p:pic>
        <p:nvPicPr>
          <p:cNvPr id="4" name="Picture 3">
            <a:extLst>
              <a:ext uri="{FF2B5EF4-FFF2-40B4-BE49-F238E27FC236}">
                <a16:creationId xmlns:a16="http://schemas.microsoft.com/office/drawing/2014/main" id="{4F0A654C-BF73-7D0B-92F5-4C72B26CA0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271" y="2212895"/>
            <a:ext cx="4359960" cy="4169569"/>
          </a:xfrm>
          <a:prstGeom prst="rect">
            <a:avLst/>
          </a:prstGeom>
        </p:spPr>
      </p:pic>
    </p:spTree>
    <p:extLst>
      <p:ext uri="{BB962C8B-B14F-4D97-AF65-F5344CB8AC3E}">
        <p14:creationId xmlns:p14="http://schemas.microsoft.com/office/powerpoint/2010/main" val="1332805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E2B6-0ECE-7AE7-9572-4892575B64EB}"/>
              </a:ext>
            </a:extLst>
          </p:cNvPr>
          <p:cNvPicPr>
            <a:picLocks noChangeAspect="1"/>
          </p:cNvPicPr>
          <p:nvPr/>
        </p:nvPicPr>
        <p:blipFill>
          <a:blip r:embed="rId2"/>
          <a:stretch>
            <a:fillRect/>
          </a:stretch>
        </p:blipFill>
        <p:spPr>
          <a:xfrm>
            <a:off x="0" y="-435808"/>
            <a:ext cx="13076755" cy="7293808"/>
          </a:xfrm>
          <a:prstGeom prst="rect">
            <a:avLst/>
          </a:prstGeom>
        </p:spPr>
      </p:pic>
      <p:cxnSp>
        <p:nvCxnSpPr>
          <p:cNvPr id="4" name="Straight Arrow Connector 3">
            <a:extLst>
              <a:ext uri="{FF2B5EF4-FFF2-40B4-BE49-F238E27FC236}">
                <a16:creationId xmlns:a16="http://schemas.microsoft.com/office/drawing/2014/main" id="{C53EDFF5-E430-E073-88AE-955022624931}"/>
              </a:ext>
            </a:extLst>
          </p:cNvPr>
          <p:cNvCxnSpPr>
            <a:cxnSpLocks/>
          </p:cNvCxnSpPr>
          <p:nvPr/>
        </p:nvCxnSpPr>
        <p:spPr>
          <a:xfrm flipH="1" flipV="1">
            <a:off x="1236095" y="1488123"/>
            <a:ext cx="1474857" cy="691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A2C546-566D-5B74-2192-A25B7E1647C5}"/>
              </a:ext>
            </a:extLst>
          </p:cNvPr>
          <p:cNvSpPr txBox="1"/>
          <p:nvPr/>
        </p:nvSpPr>
        <p:spPr>
          <a:xfrm>
            <a:off x="2852089" y="1924633"/>
            <a:ext cx="3464560" cy="830997"/>
          </a:xfrm>
          <a:prstGeom prst="rect">
            <a:avLst/>
          </a:prstGeom>
          <a:noFill/>
        </p:spPr>
        <p:txBody>
          <a:bodyPr wrap="square" rtlCol="0">
            <a:spAutoFit/>
          </a:bodyPr>
          <a:lstStyle/>
          <a:p>
            <a:r>
              <a:rPr lang="en-US" sz="2400" dirty="0"/>
              <a:t>New RStudio Feature: Visual Editor</a:t>
            </a:r>
          </a:p>
        </p:txBody>
      </p:sp>
    </p:spTree>
    <p:extLst>
      <p:ext uri="{BB962C8B-B14F-4D97-AF65-F5344CB8AC3E}">
        <p14:creationId xmlns:p14="http://schemas.microsoft.com/office/powerpoint/2010/main" val="4082448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EA727-6551-09BB-D4D2-3240C486387F}"/>
              </a:ext>
            </a:extLst>
          </p:cNvPr>
          <p:cNvPicPr>
            <a:picLocks noChangeAspect="1"/>
          </p:cNvPicPr>
          <p:nvPr/>
        </p:nvPicPr>
        <p:blipFill>
          <a:blip r:embed="rId2"/>
          <a:stretch>
            <a:fillRect/>
          </a:stretch>
        </p:blipFill>
        <p:spPr>
          <a:xfrm>
            <a:off x="-1" y="-477078"/>
            <a:ext cx="13040139" cy="7335078"/>
          </a:xfrm>
          <a:prstGeom prst="rect">
            <a:avLst/>
          </a:prstGeom>
        </p:spPr>
      </p:pic>
    </p:spTree>
    <p:extLst>
      <p:ext uri="{BB962C8B-B14F-4D97-AF65-F5344CB8AC3E}">
        <p14:creationId xmlns:p14="http://schemas.microsoft.com/office/powerpoint/2010/main" val="1062579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41FE9-A7EF-A815-16C4-B943556E2176}"/>
              </a:ext>
            </a:extLst>
          </p:cNvPr>
          <p:cNvPicPr>
            <a:picLocks noChangeAspect="1"/>
          </p:cNvPicPr>
          <p:nvPr/>
        </p:nvPicPr>
        <p:blipFill>
          <a:blip r:embed="rId2"/>
          <a:stretch>
            <a:fillRect/>
          </a:stretch>
        </p:blipFill>
        <p:spPr>
          <a:xfrm>
            <a:off x="-3313" y="-450932"/>
            <a:ext cx="13055364" cy="7308931"/>
          </a:xfrm>
          <a:prstGeom prst="rect">
            <a:avLst/>
          </a:prstGeom>
        </p:spPr>
      </p:pic>
      <p:cxnSp>
        <p:nvCxnSpPr>
          <p:cNvPr id="4" name="Straight Arrow Connector 3">
            <a:extLst>
              <a:ext uri="{FF2B5EF4-FFF2-40B4-BE49-F238E27FC236}">
                <a16:creationId xmlns:a16="http://schemas.microsoft.com/office/drawing/2014/main" id="{72647730-FF19-FB65-CAFF-E23899B9C585}"/>
              </a:ext>
            </a:extLst>
          </p:cNvPr>
          <p:cNvCxnSpPr>
            <a:cxnSpLocks/>
          </p:cNvCxnSpPr>
          <p:nvPr/>
        </p:nvCxnSpPr>
        <p:spPr>
          <a:xfrm flipH="1" flipV="1">
            <a:off x="1265691" y="1551120"/>
            <a:ext cx="885577" cy="6608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09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49C31EA3-83BB-BC62-64E6-FF96A7E86EE9}"/>
              </a:ext>
            </a:extLst>
          </p:cNvPr>
          <p:cNvPicPr>
            <a:picLocks noChangeAspect="1"/>
          </p:cNvPicPr>
          <p:nvPr/>
        </p:nvPicPr>
        <p:blipFill>
          <a:blip r:embed="rId3"/>
          <a:stretch>
            <a:fillRect/>
          </a:stretch>
        </p:blipFill>
        <p:spPr>
          <a:xfrm>
            <a:off x="4259984" y="1403819"/>
            <a:ext cx="3672032" cy="4050362"/>
          </a:xfrm>
          <a:prstGeom prst="rect">
            <a:avLst/>
          </a:prstGeom>
        </p:spPr>
      </p:pic>
    </p:spTree>
    <p:extLst>
      <p:ext uri="{BB962C8B-B14F-4D97-AF65-F5344CB8AC3E}">
        <p14:creationId xmlns:p14="http://schemas.microsoft.com/office/powerpoint/2010/main" val="3165375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39A-44A8-3A0F-19D2-0D28EB5C8127}"/>
              </a:ext>
            </a:extLst>
          </p:cNvPr>
          <p:cNvSpPr>
            <a:spLocks noGrp="1"/>
          </p:cNvSpPr>
          <p:nvPr>
            <p:ph type="title"/>
          </p:nvPr>
        </p:nvSpPr>
        <p:spPr/>
        <p:txBody>
          <a:bodyPr/>
          <a:lstStyle/>
          <a:p>
            <a:r>
              <a:rPr lang="en-US" dirty="0"/>
              <a:t>Quarto, Or R Markdown: The Next Generation </a:t>
            </a:r>
          </a:p>
        </p:txBody>
      </p:sp>
      <p:sp>
        <p:nvSpPr>
          <p:cNvPr id="3" name="Content Placeholder 2">
            <a:extLst>
              <a:ext uri="{FF2B5EF4-FFF2-40B4-BE49-F238E27FC236}">
                <a16:creationId xmlns:a16="http://schemas.microsoft.com/office/drawing/2014/main" id="{1A180E25-0D58-8785-39C2-5C78B811AC9E}"/>
              </a:ext>
            </a:extLst>
          </p:cNvPr>
          <p:cNvSpPr>
            <a:spLocks noGrp="1"/>
          </p:cNvSpPr>
          <p:nvPr>
            <p:ph idx="1"/>
          </p:nvPr>
        </p:nvSpPr>
        <p:spPr>
          <a:xfrm>
            <a:off x="367748" y="3971719"/>
            <a:ext cx="11181521" cy="3075830"/>
          </a:xfrm>
        </p:spPr>
        <p:txBody>
          <a:bodyPr>
            <a:normAutofit/>
          </a:bodyPr>
          <a:lstStyle/>
          <a:p>
            <a:r>
              <a:rPr lang="en-US" sz="2800" b="1" dirty="0"/>
              <a:t>Quarto</a:t>
            </a:r>
            <a:r>
              <a:rPr lang="en-US" sz="2800" dirty="0"/>
              <a:t>: open-source scientific and technical publishing format</a:t>
            </a:r>
          </a:p>
          <a:p>
            <a:r>
              <a:rPr lang="en-US" sz="2800" dirty="0"/>
              <a:t>Compatible with multiple languages (Python, Julia, </a:t>
            </a:r>
            <a:r>
              <a:rPr lang="en-US" sz="2800" dirty="0" err="1"/>
              <a:t>Javascript</a:t>
            </a:r>
            <a:r>
              <a:rPr lang="en-US" sz="2800" dirty="0"/>
              <a:t> in addition to R)</a:t>
            </a:r>
          </a:p>
          <a:p>
            <a:r>
              <a:rPr lang="en-US" sz="2800" dirty="0"/>
              <a:t>Integrated with newest version of RStudio</a:t>
            </a:r>
          </a:p>
          <a:p>
            <a:r>
              <a:rPr lang="en-US" sz="2800" dirty="0"/>
              <a:t>Expected to be the standard markdown format in RStudio in the future</a:t>
            </a:r>
          </a:p>
        </p:txBody>
      </p:sp>
      <p:pic>
        <p:nvPicPr>
          <p:cNvPr id="1026" name="Picture 2" descr="How Quarto works: qmd to knitr to md to pandoc to multiple formats including pdf, HTML and Microsoft Word">
            <a:extLst>
              <a:ext uri="{FF2B5EF4-FFF2-40B4-BE49-F238E27FC236}">
                <a16:creationId xmlns:a16="http://schemas.microsoft.com/office/drawing/2014/main" id="{090385B0-3774-802A-66F3-DFD33C712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3344"/>
            <a:ext cx="12192000"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38BF5F-DAD5-269D-B5F2-7B87A641EF7F}"/>
              </a:ext>
            </a:extLst>
          </p:cNvPr>
          <p:cNvSpPr txBox="1"/>
          <p:nvPr/>
        </p:nvSpPr>
        <p:spPr>
          <a:xfrm>
            <a:off x="9377449" y="650313"/>
            <a:ext cx="2882348" cy="369332"/>
          </a:xfrm>
          <a:prstGeom prst="rect">
            <a:avLst/>
          </a:prstGeom>
          <a:noFill/>
        </p:spPr>
        <p:txBody>
          <a:bodyPr wrap="square" rtlCol="0">
            <a:spAutoFit/>
          </a:bodyPr>
          <a:lstStyle/>
          <a:p>
            <a:pPr algn="ctr"/>
            <a:r>
              <a:rPr lang="en-US" sz="1800" dirty="0"/>
              <a:t>https://</a:t>
            </a:r>
            <a:r>
              <a:rPr lang="en-US" sz="1800" dirty="0" err="1"/>
              <a:t>quarto.org</a:t>
            </a:r>
            <a:r>
              <a:rPr lang="en-US" sz="1800" dirty="0"/>
              <a:t>/</a:t>
            </a:r>
            <a:endParaRPr lang="en-US" dirty="0"/>
          </a:p>
        </p:txBody>
      </p:sp>
      <p:pic>
        <p:nvPicPr>
          <p:cNvPr id="1028" name="Picture 4" descr="Quarto logo.">
            <a:extLst>
              <a:ext uri="{FF2B5EF4-FFF2-40B4-BE49-F238E27FC236}">
                <a16:creationId xmlns:a16="http://schemas.microsoft.com/office/drawing/2014/main" id="{F5ADEA84-4000-61D5-5FC6-75BA5FE3A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713" y="175779"/>
            <a:ext cx="1701556" cy="40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6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3D2D-4718-BD1F-0820-61846A804C32}"/>
              </a:ext>
            </a:extLst>
          </p:cNvPr>
          <p:cNvSpPr>
            <a:spLocks noGrp="1"/>
          </p:cNvSpPr>
          <p:nvPr>
            <p:ph type="title"/>
          </p:nvPr>
        </p:nvSpPr>
        <p:spPr/>
        <p:txBody>
          <a:bodyPr/>
          <a:lstStyle/>
          <a:p>
            <a:r>
              <a:rPr lang="en-US" dirty="0"/>
              <a:t>Reproducibility is a best practice for data analysis</a:t>
            </a:r>
          </a:p>
        </p:txBody>
      </p:sp>
      <p:sp>
        <p:nvSpPr>
          <p:cNvPr id="3" name="Content Placeholder 2">
            <a:extLst>
              <a:ext uri="{FF2B5EF4-FFF2-40B4-BE49-F238E27FC236}">
                <a16:creationId xmlns:a16="http://schemas.microsoft.com/office/drawing/2014/main" id="{EF7B4A45-EAD0-994C-558D-8D36F6DC9D0F}"/>
              </a:ext>
            </a:extLst>
          </p:cNvPr>
          <p:cNvSpPr>
            <a:spLocks noGrp="1"/>
          </p:cNvSpPr>
          <p:nvPr>
            <p:ph idx="1"/>
          </p:nvPr>
        </p:nvSpPr>
        <p:spPr/>
        <p:txBody>
          <a:bodyPr/>
          <a:lstStyle/>
          <a:p>
            <a:r>
              <a:rPr lang="en-US" b="1" dirty="0"/>
              <a:t>“Everything you do, you will probably have to do over again.”</a:t>
            </a:r>
          </a:p>
          <a:p>
            <a:r>
              <a:rPr lang="en-US" sz="2000" b="1" dirty="0"/>
              <a:t>(</a:t>
            </a:r>
            <a:r>
              <a:rPr lang="en-US" sz="2000" b="0" i="0" dirty="0">
                <a:solidFill>
                  <a:srgbClr val="212121"/>
                </a:solidFill>
                <a:effectLst/>
              </a:rPr>
              <a:t>Noble WS. A quick guide to organizing computational biology projects. </a:t>
            </a:r>
            <a:r>
              <a:rPr lang="en-US" sz="2000" b="0" i="0" dirty="0" err="1">
                <a:solidFill>
                  <a:srgbClr val="212121"/>
                </a:solidFill>
                <a:effectLst/>
              </a:rPr>
              <a:t>PLoS</a:t>
            </a:r>
            <a:r>
              <a:rPr lang="en-US" sz="2000" b="0" i="0" dirty="0">
                <a:solidFill>
                  <a:srgbClr val="212121"/>
                </a:solidFill>
                <a:effectLst/>
              </a:rPr>
              <a:t> </a:t>
            </a:r>
            <a:r>
              <a:rPr lang="en-US" sz="2000" b="0" i="0" dirty="0" err="1">
                <a:solidFill>
                  <a:srgbClr val="212121"/>
                </a:solidFill>
                <a:effectLst/>
              </a:rPr>
              <a:t>Comput</a:t>
            </a:r>
            <a:r>
              <a:rPr lang="en-US" sz="2000" b="0" i="0" dirty="0">
                <a:solidFill>
                  <a:srgbClr val="212121"/>
                </a:solidFill>
                <a:effectLst/>
              </a:rPr>
              <a:t> Biol. 2009 Jul;5(7):e1000424.)</a:t>
            </a:r>
          </a:p>
          <a:p>
            <a:endParaRPr lang="en-US" sz="2000" b="1" dirty="0"/>
          </a:p>
          <a:p>
            <a:pPr lvl="1"/>
            <a:r>
              <a:rPr lang="en-US" dirty="0"/>
              <a:t>Someone else may need to run your analysis</a:t>
            </a:r>
          </a:p>
          <a:p>
            <a:pPr lvl="1"/>
            <a:r>
              <a:rPr lang="en-US" dirty="0"/>
              <a:t>You will want to run the same exact analysis or a very similar analysis in the future</a:t>
            </a:r>
          </a:p>
          <a:p>
            <a:pPr lvl="1"/>
            <a:r>
              <a:rPr lang="en-US" dirty="0"/>
              <a:t>You may want to improve on that analysis</a:t>
            </a:r>
          </a:p>
          <a:p>
            <a:endParaRPr lang="en-US" dirty="0"/>
          </a:p>
        </p:txBody>
      </p:sp>
    </p:spTree>
    <p:extLst>
      <p:ext uri="{BB962C8B-B14F-4D97-AF65-F5344CB8AC3E}">
        <p14:creationId xmlns:p14="http://schemas.microsoft.com/office/powerpoint/2010/main" val="368745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new Quarto Document (File -&gt; New File -&gt; R Notebook).</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212905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69887-C913-25D1-2190-61508621A0A9}"/>
              </a:ext>
            </a:extLst>
          </p:cNvPr>
          <p:cNvPicPr>
            <a:picLocks noChangeAspect="1"/>
          </p:cNvPicPr>
          <p:nvPr/>
        </p:nvPicPr>
        <p:blipFill>
          <a:blip r:embed="rId2"/>
          <a:stretch>
            <a:fillRect/>
          </a:stretch>
        </p:blipFill>
        <p:spPr>
          <a:xfrm>
            <a:off x="0" y="-510152"/>
            <a:ext cx="13124518" cy="7368151"/>
          </a:xfrm>
          <a:prstGeom prst="rect">
            <a:avLst/>
          </a:prstGeom>
        </p:spPr>
      </p:pic>
    </p:spTree>
    <p:extLst>
      <p:ext uri="{BB962C8B-B14F-4D97-AF65-F5344CB8AC3E}">
        <p14:creationId xmlns:p14="http://schemas.microsoft.com/office/powerpoint/2010/main" val="3182747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48E87-7D10-D622-BB16-4B8B8D9370C1}"/>
              </a:ext>
            </a:extLst>
          </p:cNvPr>
          <p:cNvPicPr>
            <a:picLocks noChangeAspect="1"/>
          </p:cNvPicPr>
          <p:nvPr/>
        </p:nvPicPr>
        <p:blipFill>
          <a:blip r:embed="rId2"/>
          <a:stretch>
            <a:fillRect/>
          </a:stretch>
        </p:blipFill>
        <p:spPr>
          <a:xfrm>
            <a:off x="0" y="-711558"/>
            <a:ext cx="13512158" cy="7569558"/>
          </a:xfrm>
          <a:prstGeom prst="rect">
            <a:avLst/>
          </a:prstGeom>
        </p:spPr>
      </p:pic>
    </p:spTree>
    <p:extLst>
      <p:ext uri="{BB962C8B-B14F-4D97-AF65-F5344CB8AC3E}">
        <p14:creationId xmlns:p14="http://schemas.microsoft.com/office/powerpoint/2010/main" val="3647241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5A9DC-2EB0-2CBC-5F33-17BBA80CD23F}"/>
              </a:ext>
            </a:extLst>
          </p:cNvPr>
          <p:cNvPicPr>
            <a:picLocks noChangeAspect="1"/>
          </p:cNvPicPr>
          <p:nvPr/>
        </p:nvPicPr>
        <p:blipFill>
          <a:blip r:embed="rId2"/>
          <a:stretch>
            <a:fillRect/>
          </a:stretch>
        </p:blipFill>
        <p:spPr>
          <a:xfrm>
            <a:off x="0" y="-490274"/>
            <a:ext cx="13127230" cy="7348274"/>
          </a:xfrm>
          <a:prstGeom prst="rect">
            <a:avLst/>
          </a:prstGeom>
        </p:spPr>
      </p:pic>
    </p:spTree>
    <p:extLst>
      <p:ext uri="{BB962C8B-B14F-4D97-AF65-F5344CB8AC3E}">
        <p14:creationId xmlns:p14="http://schemas.microsoft.com/office/powerpoint/2010/main" val="3856726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47BB2-763B-C6BE-6F99-18FA9EDD3206}"/>
              </a:ext>
            </a:extLst>
          </p:cNvPr>
          <p:cNvPicPr>
            <a:picLocks noChangeAspect="1"/>
          </p:cNvPicPr>
          <p:nvPr/>
        </p:nvPicPr>
        <p:blipFill>
          <a:blip r:embed="rId2"/>
          <a:stretch>
            <a:fillRect/>
          </a:stretch>
        </p:blipFill>
        <p:spPr>
          <a:xfrm>
            <a:off x="-1" y="-456595"/>
            <a:ext cx="13081873" cy="7314595"/>
          </a:xfrm>
          <a:prstGeom prst="rect">
            <a:avLst/>
          </a:prstGeom>
        </p:spPr>
      </p:pic>
    </p:spTree>
    <p:extLst>
      <p:ext uri="{BB962C8B-B14F-4D97-AF65-F5344CB8AC3E}">
        <p14:creationId xmlns:p14="http://schemas.microsoft.com/office/powerpoint/2010/main" val="1352735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a:xfrm>
            <a:off x="1024128" y="2286000"/>
            <a:ext cx="9908915" cy="4023360"/>
          </a:xfrm>
        </p:spPr>
        <p:txBody>
          <a:bodyPr>
            <a:normAutofit fontScale="92500" lnSpcReduction="10000"/>
          </a:bodyPr>
          <a:lstStyle/>
          <a:p>
            <a:pPr marL="514350" indent="-514350">
              <a:buFont typeface="+mj-lt"/>
              <a:buAutoNum type="arabicPeriod"/>
            </a:pPr>
            <a:r>
              <a:rPr lang="en-US" sz="2800" dirty="0"/>
              <a:t>Open a new Quarto Document (File -&gt; New File -&gt; Quarto Document).</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3664436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7A8B-C1F5-E28E-0F28-D5C449A49E02}"/>
              </a:ext>
            </a:extLst>
          </p:cNvPr>
          <p:cNvSpPr>
            <a:spLocks noGrp="1"/>
          </p:cNvSpPr>
          <p:nvPr>
            <p:ph type="title"/>
          </p:nvPr>
        </p:nvSpPr>
        <p:spPr/>
        <p:txBody>
          <a:bodyPr/>
          <a:lstStyle/>
          <a:p>
            <a:r>
              <a:rPr lang="en-US" dirty="0"/>
              <a:t>Additional Quarto Limitations and Features</a:t>
            </a:r>
          </a:p>
        </p:txBody>
      </p:sp>
      <p:sp>
        <p:nvSpPr>
          <p:cNvPr id="3" name="Content Placeholder 2">
            <a:extLst>
              <a:ext uri="{FF2B5EF4-FFF2-40B4-BE49-F238E27FC236}">
                <a16:creationId xmlns:a16="http://schemas.microsoft.com/office/drawing/2014/main" id="{DC4BEE9F-BF31-B54D-6B67-01B2B044BDB2}"/>
              </a:ext>
            </a:extLst>
          </p:cNvPr>
          <p:cNvSpPr>
            <a:spLocks noGrp="1"/>
          </p:cNvSpPr>
          <p:nvPr>
            <p:ph idx="1"/>
          </p:nvPr>
        </p:nvSpPr>
        <p:spPr/>
        <p:txBody>
          <a:bodyPr/>
          <a:lstStyle/>
          <a:p>
            <a:r>
              <a:rPr lang="en-US" dirty="0"/>
              <a:t>Not yet integrated with all packages that use R Markdown</a:t>
            </a:r>
          </a:p>
          <a:p>
            <a:pPr lvl="1"/>
            <a:r>
              <a:rPr lang="en-US" dirty="0" err="1"/>
              <a:t>Flexdashboard</a:t>
            </a:r>
            <a:r>
              <a:rPr lang="en-US" dirty="0"/>
              <a:t> – covered later in course is NOT currently supported by Quarto (but is on the roadmap for support later this year)</a:t>
            </a:r>
          </a:p>
          <a:p>
            <a:r>
              <a:rPr lang="en-US" dirty="0"/>
              <a:t>Quarto can embed Shiny components and applications to generate an interactive document</a:t>
            </a:r>
          </a:p>
          <a:p>
            <a:r>
              <a:rPr lang="en-US" dirty="0"/>
              <a:t>Features included tools to author articles (citing references, generating tables, etc.), websites, blogs, and presentation outputs that R Markdown supports</a:t>
            </a:r>
          </a:p>
        </p:txBody>
      </p:sp>
      <p:sp>
        <p:nvSpPr>
          <p:cNvPr id="4" name="TextBox 3">
            <a:extLst>
              <a:ext uri="{FF2B5EF4-FFF2-40B4-BE49-F238E27FC236}">
                <a16:creationId xmlns:a16="http://schemas.microsoft.com/office/drawing/2014/main" id="{B7E09AD5-F1AA-ADCB-49C6-A39985EB18C7}"/>
              </a:ext>
            </a:extLst>
          </p:cNvPr>
          <p:cNvSpPr txBox="1"/>
          <p:nvPr/>
        </p:nvSpPr>
        <p:spPr>
          <a:xfrm>
            <a:off x="1192696" y="6248918"/>
            <a:ext cx="8839200" cy="523220"/>
          </a:xfrm>
          <a:prstGeom prst="rect">
            <a:avLst/>
          </a:prstGeom>
          <a:noFill/>
        </p:spPr>
        <p:txBody>
          <a:bodyPr wrap="square" rtlCol="0">
            <a:spAutoFit/>
          </a:bodyPr>
          <a:lstStyle/>
          <a:p>
            <a:pPr algn="ctr"/>
            <a:r>
              <a:rPr lang="en-US" sz="2800" dirty="0"/>
              <a:t>https://</a:t>
            </a:r>
            <a:r>
              <a:rPr lang="en-US" sz="2800" dirty="0" err="1"/>
              <a:t>quarto.org</a:t>
            </a:r>
            <a:r>
              <a:rPr lang="en-US" sz="2800" dirty="0"/>
              <a:t>/docs/</a:t>
            </a:r>
            <a:r>
              <a:rPr lang="en-US" sz="2800" dirty="0" err="1"/>
              <a:t>faq</a:t>
            </a:r>
            <a:r>
              <a:rPr lang="en-US" sz="2800" dirty="0"/>
              <a:t>/</a:t>
            </a:r>
            <a:r>
              <a:rPr lang="en-US" sz="2800" dirty="0" err="1"/>
              <a:t>rmarkdown.html</a:t>
            </a:r>
            <a:endParaRPr lang="en-US" sz="2800" dirty="0"/>
          </a:p>
        </p:txBody>
      </p:sp>
    </p:spTree>
    <p:extLst>
      <p:ext uri="{BB962C8B-B14F-4D97-AF65-F5344CB8AC3E}">
        <p14:creationId xmlns:p14="http://schemas.microsoft.com/office/powerpoint/2010/main" val="1470019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4144-68EE-31D1-194E-C4D8FD1627BB}"/>
              </a:ext>
            </a:extLst>
          </p:cNvPr>
          <p:cNvSpPr>
            <a:spLocks noGrp="1"/>
          </p:cNvSpPr>
          <p:nvPr>
            <p:ph type="title"/>
          </p:nvPr>
        </p:nvSpPr>
        <p:spPr/>
        <p:txBody>
          <a:bodyPr/>
          <a:lstStyle/>
          <a:p>
            <a:r>
              <a:rPr lang="en-US" dirty="0"/>
              <a:t>When DO I Use Quarto Vs. R Markdown?</a:t>
            </a:r>
          </a:p>
        </p:txBody>
      </p:sp>
      <p:sp>
        <p:nvSpPr>
          <p:cNvPr id="3" name="Content Placeholder 2">
            <a:extLst>
              <a:ext uri="{FF2B5EF4-FFF2-40B4-BE49-F238E27FC236}">
                <a16:creationId xmlns:a16="http://schemas.microsoft.com/office/drawing/2014/main" id="{B701413E-787A-326F-12B3-289573A10B65}"/>
              </a:ext>
            </a:extLst>
          </p:cNvPr>
          <p:cNvSpPr>
            <a:spLocks noGrp="1"/>
          </p:cNvSpPr>
          <p:nvPr>
            <p:ph idx="1"/>
          </p:nvPr>
        </p:nvSpPr>
        <p:spPr/>
        <p:txBody>
          <a:bodyPr/>
          <a:lstStyle/>
          <a:p>
            <a:r>
              <a:rPr lang="en-US" dirty="0"/>
              <a:t>R Markdown will continue to be supported by Posit (new name for company that sells RStudio)</a:t>
            </a:r>
          </a:p>
          <a:p>
            <a:r>
              <a:rPr lang="en-US" dirty="0"/>
              <a:t>Development resources will shift to Quarto – expect to see new features there</a:t>
            </a:r>
          </a:p>
          <a:p>
            <a:pPr marL="0" indent="0">
              <a:buNone/>
            </a:pPr>
            <a:endParaRPr lang="en-US" dirty="0"/>
          </a:p>
          <a:p>
            <a:pPr marL="0" indent="0">
              <a:buNone/>
            </a:pPr>
            <a:r>
              <a:rPr lang="en-US" b="1" dirty="0"/>
              <a:t>Recommendation:</a:t>
            </a:r>
            <a:r>
              <a:rPr lang="en-US" dirty="0"/>
              <a:t> Use Quarto by default unless you know need features that aren’t supported, i.e. unless you need to build a dashboard (</a:t>
            </a:r>
            <a:r>
              <a:rPr lang="en-US" dirty="0" err="1"/>
              <a:t>flexdashboard</a:t>
            </a:r>
            <a:r>
              <a:rPr lang="en-US" dirty="0"/>
              <a:t> support is planned)</a:t>
            </a:r>
            <a:endParaRPr lang="en-US" b="1" dirty="0"/>
          </a:p>
        </p:txBody>
      </p:sp>
    </p:spTree>
    <p:extLst>
      <p:ext uri="{BB962C8B-B14F-4D97-AF65-F5344CB8AC3E}">
        <p14:creationId xmlns:p14="http://schemas.microsoft.com/office/powerpoint/2010/main" val="2768531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2448331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691360" y="0"/>
            <a:ext cx="8809280" cy="6814508"/>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F73B-4479-D6F4-C4F6-7DB5CB30D1C0}"/>
              </a:ext>
            </a:extLst>
          </p:cNvPr>
          <p:cNvSpPr>
            <a:spLocks noGrp="1"/>
          </p:cNvSpPr>
          <p:nvPr>
            <p:ph type="title"/>
          </p:nvPr>
        </p:nvSpPr>
        <p:spPr/>
        <p:txBody>
          <a:bodyPr/>
          <a:lstStyle/>
          <a:p>
            <a:r>
              <a:rPr lang="en-US" dirty="0"/>
              <a:t>“Literate Programming” supports reproducibility</a:t>
            </a:r>
          </a:p>
        </p:txBody>
      </p:sp>
      <p:sp>
        <p:nvSpPr>
          <p:cNvPr id="3" name="Content Placeholder 2">
            <a:extLst>
              <a:ext uri="{FF2B5EF4-FFF2-40B4-BE49-F238E27FC236}">
                <a16:creationId xmlns:a16="http://schemas.microsoft.com/office/drawing/2014/main" id="{1474175D-43B0-B8D5-006D-E4B946E2B910}"/>
              </a:ext>
            </a:extLst>
          </p:cNvPr>
          <p:cNvSpPr>
            <a:spLocks noGrp="1"/>
          </p:cNvSpPr>
          <p:nvPr>
            <p:ph idx="1"/>
          </p:nvPr>
        </p:nvSpPr>
        <p:spPr/>
        <p:txBody>
          <a:bodyPr/>
          <a:lstStyle/>
          <a:p>
            <a:r>
              <a:rPr lang="en-US" dirty="0"/>
              <a:t>Programming paradigm introduced by Donald Knuth in 1984</a:t>
            </a:r>
          </a:p>
          <a:p>
            <a:r>
              <a:rPr lang="en-US" dirty="0"/>
              <a:t>Source code and plain text explanation of code are integrated in one location</a:t>
            </a:r>
          </a:p>
          <a:p>
            <a:r>
              <a:rPr lang="en-US" dirty="0"/>
              <a:t>Intent = explicitly state the thought process behind the program</a:t>
            </a:r>
          </a:p>
          <a:p>
            <a:r>
              <a:rPr lang="en-US" dirty="0"/>
              <a:t>Tied to the concept of the “notebook” in modern data science practice</a:t>
            </a:r>
          </a:p>
        </p:txBody>
      </p:sp>
    </p:spTree>
    <p:extLst>
      <p:ext uri="{BB962C8B-B14F-4D97-AF65-F5344CB8AC3E}">
        <p14:creationId xmlns:p14="http://schemas.microsoft.com/office/powerpoint/2010/main" val="4021296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5044492" y="541431"/>
            <a:ext cx="2120494" cy="2547958"/>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8E7811B9-AA98-C709-FFBA-967EEC487DC5}"/>
              </a:ext>
            </a:extLst>
          </p:cNvPr>
          <p:cNvPicPr>
            <a:picLocks noChangeAspect="1"/>
          </p:cNvPicPr>
          <p:nvPr/>
        </p:nvPicPr>
        <p:blipFill>
          <a:blip r:embed="rId9"/>
          <a:stretch>
            <a:fillRect/>
          </a:stretch>
        </p:blipFill>
        <p:spPr>
          <a:xfrm>
            <a:off x="4824478" y="3063571"/>
            <a:ext cx="2677952" cy="2953862"/>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1405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8CBE4-22EA-AC12-D8F4-D2D6E85EBF9A}"/>
              </a:ext>
            </a:extLst>
          </p:cNvPr>
          <p:cNvPicPr>
            <a:picLocks noChangeAspect="1"/>
          </p:cNvPicPr>
          <p:nvPr/>
        </p:nvPicPr>
        <p:blipFill>
          <a:blip r:embed="rId3"/>
          <a:stretch>
            <a:fillRect/>
          </a:stretch>
        </p:blipFill>
        <p:spPr>
          <a:xfrm>
            <a:off x="0" y="476899"/>
            <a:ext cx="12192000" cy="6334391"/>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73357" y="4199170"/>
            <a:ext cx="6533650" cy="253691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80364" y="2925462"/>
            <a:ext cx="5438278" cy="381061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80364" y="1047985"/>
            <a:ext cx="5438278" cy="18022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417425" y="6151305"/>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818098" y="6151304"/>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785235" y="2265477"/>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73358" y="1047985"/>
            <a:ext cx="6533649" cy="315118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191964" y="1774334"/>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9742-D1C9-FB37-D0C3-B60EAD62AC15}"/>
              </a:ext>
            </a:extLst>
          </p:cNvPr>
          <p:cNvSpPr>
            <a:spLocks noGrp="1"/>
          </p:cNvSpPr>
          <p:nvPr>
            <p:ph type="title"/>
          </p:nvPr>
        </p:nvSpPr>
        <p:spPr/>
        <p:txBody>
          <a:bodyPr/>
          <a:lstStyle/>
          <a:p>
            <a:r>
              <a:rPr lang="en-US" dirty="0"/>
              <a:t>check Before Starting</a:t>
            </a:r>
          </a:p>
        </p:txBody>
      </p:sp>
      <p:sp>
        <p:nvSpPr>
          <p:cNvPr id="3" name="Content Placeholder 2">
            <a:extLst>
              <a:ext uri="{FF2B5EF4-FFF2-40B4-BE49-F238E27FC236}">
                <a16:creationId xmlns:a16="http://schemas.microsoft.com/office/drawing/2014/main" id="{8FA3A074-C177-EF3B-007D-0B9A11CFD6EA}"/>
              </a:ext>
            </a:extLst>
          </p:cNvPr>
          <p:cNvSpPr>
            <a:spLocks noGrp="1"/>
          </p:cNvSpPr>
          <p:nvPr>
            <p:ph idx="1"/>
          </p:nvPr>
        </p:nvSpPr>
        <p:spPr/>
        <p:txBody>
          <a:bodyPr/>
          <a:lstStyle/>
          <a:p>
            <a:pPr marL="514350" indent="-514350">
              <a:buFont typeface="+mj-lt"/>
              <a:buAutoNum type="arabicPeriod"/>
            </a:pPr>
            <a:r>
              <a:rPr lang="en-US" dirty="0"/>
              <a:t>Go to your Console within </a:t>
            </a:r>
            <a:r>
              <a:rPr lang="en-US" dirty="0" err="1"/>
              <a:t>Rstudio</a:t>
            </a:r>
            <a:endParaRPr lang="en-US" dirty="0"/>
          </a:p>
          <a:p>
            <a:pPr marL="514350" indent="-514350">
              <a:buFont typeface="+mj-lt"/>
              <a:buAutoNum type="arabicPeriod"/>
            </a:pPr>
            <a:r>
              <a:rPr lang="en-US" dirty="0"/>
              <a:t>Run </a:t>
            </a:r>
            <a:r>
              <a:rPr lang="en-US" dirty="0" err="1"/>
              <a:t>getwd</a:t>
            </a:r>
            <a:r>
              <a:rPr lang="en-US" dirty="0"/>
              <a:t>()</a:t>
            </a:r>
          </a:p>
          <a:p>
            <a:pPr marL="514350" indent="-514350">
              <a:buFont typeface="+mj-lt"/>
              <a:buAutoNum type="arabicPeriod"/>
            </a:pPr>
            <a:r>
              <a:rPr lang="en-US" dirty="0"/>
              <a:t>Double check that:</a:t>
            </a:r>
          </a:p>
          <a:p>
            <a:pPr marL="688086" lvl="1" indent="-514350">
              <a:buFont typeface="+mj-lt"/>
              <a:buAutoNum type="arabicPeriod"/>
            </a:pPr>
            <a:r>
              <a:rPr lang="en-US" dirty="0"/>
              <a:t>Your working directory is the directory of the project you created</a:t>
            </a:r>
          </a:p>
          <a:p>
            <a:pPr marL="688086" lvl="1" indent="-514350">
              <a:buFont typeface="+mj-lt"/>
              <a:buAutoNum type="arabicPeriod"/>
            </a:pPr>
            <a:r>
              <a:rPr lang="en-US" dirty="0"/>
              <a:t>There are no spaces in the path of your working directory</a:t>
            </a:r>
          </a:p>
        </p:txBody>
      </p:sp>
    </p:spTree>
    <p:extLst>
      <p:ext uri="{BB962C8B-B14F-4D97-AF65-F5344CB8AC3E}">
        <p14:creationId xmlns:p14="http://schemas.microsoft.com/office/powerpoint/2010/main" val="3023101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{F1ACBB08-4656-0242-9521-EBC48593A304}tf10001061</Template>
  <TotalTime>1494</TotalTime>
  <Words>2149</Words>
  <Application>Microsoft Macintosh PowerPoint</Application>
  <PresentationFormat>Widescreen</PresentationFormat>
  <Paragraphs>197</Paragraphs>
  <Slides>40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Tw Cen MT</vt:lpstr>
      <vt:lpstr>Tw Cen MT Condensed</vt:lpstr>
      <vt:lpstr>Wingdings 3</vt:lpstr>
      <vt:lpstr>Integral</vt:lpstr>
      <vt:lpstr>R Markdown to Quarto: Supporting Reproducibility</vt:lpstr>
      <vt:lpstr>Lesson Objectives</vt:lpstr>
      <vt:lpstr>Reproducibility is a best practice for data analysis</vt:lpstr>
      <vt:lpstr>“Literate Programming” supports reproducibility</vt:lpstr>
      <vt:lpstr>PowerPoint Presentation</vt:lpstr>
      <vt:lpstr>PowerPoint Presentation</vt:lpstr>
      <vt:lpstr>check Before Starting</vt:lpstr>
      <vt:lpstr>PowerPoint Presentation</vt:lpstr>
      <vt:lpstr>PowerPoint Presentation</vt:lpstr>
      <vt:lpstr>PowerPoint Presentation</vt:lpstr>
      <vt:lpstr>PowerPoint Presentation</vt:lpstr>
      <vt:lpstr>Exercise 1</vt:lpstr>
      <vt:lpstr>PowerPoint Presentation</vt:lpstr>
      <vt:lpstr>PowerPoint Presentation</vt:lpstr>
      <vt:lpstr>PowerPoint Presentation</vt:lpstr>
      <vt:lpstr>PowerPoint Presentation</vt:lpstr>
      <vt:lpstr>Exercise 1</vt:lpstr>
      <vt:lpstr>PowerPoint Presentation</vt:lpstr>
      <vt:lpstr>Code chunks</vt:lpstr>
      <vt:lpstr>PowerPoint Presentation</vt:lpstr>
      <vt:lpstr>PowerPoint Presentation</vt:lpstr>
      <vt:lpstr>Shortcuts to Add CoDe Chunks</vt:lpstr>
      <vt:lpstr>Shortcuts to Execute CoDe Chunks</vt:lpstr>
      <vt:lpstr>Exercise 2</vt:lpstr>
      <vt:lpstr>PowerPoint Presentation</vt:lpstr>
      <vt:lpstr>PowerPoint Presentation</vt:lpstr>
      <vt:lpstr>PowerPoint Presentation</vt:lpstr>
      <vt:lpstr>PowerPoint Presentation</vt:lpstr>
      <vt:lpstr>Quarto, Or R Markdown: The Next Generation </vt:lpstr>
      <vt:lpstr>Exercise 3</vt:lpstr>
      <vt:lpstr>PowerPoint Presentation</vt:lpstr>
      <vt:lpstr>PowerPoint Presentation</vt:lpstr>
      <vt:lpstr>PowerPoint Presentation</vt:lpstr>
      <vt:lpstr>PowerPoint Presentation</vt:lpstr>
      <vt:lpstr>Exercise 3</vt:lpstr>
      <vt:lpstr>Additional Quarto Limitations and Features</vt:lpstr>
      <vt:lpstr>When DO I Use Quarto Vs. R Markdown?</vt:lpstr>
      <vt:lpstr>Lesson Objectives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Markdown</dc:title>
  <dc:creator>Patrick C Mathias</dc:creator>
  <cp:lastModifiedBy>Patrick C Mathias</cp:lastModifiedBy>
  <cp:revision>11</cp:revision>
  <dcterms:created xsi:type="dcterms:W3CDTF">2023-03-27T05:37:36Z</dcterms:created>
  <dcterms:modified xsi:type="dcterms:W3CDTF">2023-04-21T02:44:31Z</dcterms:modified>
</cp:coreProperties>
</file>